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862" r:id="rId6"/>
  </p:sldMasterIdLst>
  <p:notesMasterIdLst>
    <p:notesMasterId r:id="rId49"/>
  </p:notesMasterIdLst>
  <p:handoutMasterIdLst>
    <p:handoutMasterId r:id="rId50"/>
  </p:handoutMasterIdLst>
  <p:sldIdLst>
    <p:sldId id="256" r:id="rId7"/>
    <p:sldId id="363" r:id="rId8"/>
    <p:sldId id="560" r:id="rId9"/>
    <p:sldId id="561" r:id="rId10"/>
    <p:sldId id="608" r:id="rId11"/>
    <p:sldId id="607" r:id="rId12"/>
    <p:sldId id="434" r:id="rId13"/>
    <p:sldId id="563" r:id="rId14"/>
    <p:sldId id="566" r:id="rId15"/>
    <p:sldId id="572" r:id="rId16"/>
    <p:sldId id="570" r:id="rId17"/>
    <p:sldId id="576" r:id="rId18"/>
    <p:sldId id="565" r:id="rId19"/>
    <p:sldId id="453" r:id="rId20"/>
    <p:sldId id="611" r:id="rId21"/>
    <p:sldId id="567" r:id="rId22"/>
    <p:sldId id="568" r:id="rId23"/>
    <p:sldId id="569" r:id="rId24"/>
    <p:sldId id="606" r:id="rId25"/>
    <p:sldId id="605" r:id="rId26"/>
    <p:sldId id="493" r:id="rId27"/>
    <p:sldId id="579" r:id="rId28"/>
    <p:sldId id="580" r:id="rId29"/>
    <p:sldId id="452" r:id="rId30"/>
    <p:sldId id="581" r:id="rId31"/>
    <p:sldId id="582" r:id="rId32"/>
    <p:sldId id="583" r:id="rId33"/>
    <p:sldId id="609" r:id="rId34"/>
    <p:sldId id="584" r:id="rId35"/>
    <p:sldId id="459" r:id="rId36"/>
    <p:sldId id="542" r:id="rId37"/>
    <p:sldId id="585" r:id="rId38"/>
    <p:sldId id="586" r:id="rId39"/>
    <p:sldId id="466" r:id="rId40"/>
    <p:sldId id="587" r:id="rId41"/>
    <p:sldId id="612" r:id="rId42"/>
    <p:sldId id="590" r:id="rId43"/>
    <p:sldId id="597" r:id="rId44"/>
    <p:sldId id="599" r:id="rId45"/>
    <p:sldId id="602" r:id="rId46"/>
    <p:sldId id="600" r:id="rId47"/>
    <p:sldId id="461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800000"/>
    <a:srgbClr val="0099FF"/>
    <a:srgbClr val="0066FF"/>
    <a:srgbClr val="CC0000"/>
    <a:srgbClr val="FF6600"/>
    <a:srgbClr val="3399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025" autoAdjust="0"/>
    <p:restoredTop sz="94664" autoAdjust="0"/>
  </p:normalViewPr>
  <p:slideViewPr>
    <p:cSldViewPr>
      <p:cViewPr varScale="1">
        <p:scale>
          <a:sx n="73" d="100"/>
          <a:sy n="73" d="100"/>
        </p:scale>
        <p:origin x="-792" y="-102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A5441A1-5960-4C0E-8608-8B3AC59DEFD0}" type="datetime1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1A8078-5738-46CE-A92B-344FABC2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601857-DE0C-4129-8541-F1148D9AF280}" type="datetime1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D68B0F-4605-4E34-8A77-D5044F3AD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6</a:t>
            </a:r>
          </a:p>
        </p:txBody>
      </p:sp>
      <p:sp>
        <p:nvSpPr>
          <p:cNvPr id="52229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1C78133-8060-4540-B45B-806F88CAA47C}" type="datetime1">
              <a:rPr lang="en-US" smtClean="0"/>
              <a:pPr/>
              <a:t>3/10/2014</a:t>
            </a:fld>
            <a:endParaRPr lang="en-US" smtClean="0"/>
          </a:p>
        </p:txBody>
      </p:sp>
      <p:sp>
        <p:nvSpPr>
          <p:cNvPr id="522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94C625-92EE-43C5-B0C1-BBA52A4ECEF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1F639-1550-4AA4-ABA8-7A31DDED1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F8B8A-358C-4D90-A866-12A354127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ADC95-CAFE-4EDF-9D5E-163A553FED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BBB65-33F9-4BC0-804B-4AA00DB80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7A233-35DF-45D5-8D9B-7FFBB375B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DB6E-28DA-463B-81F3-62046084F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597E-01B2-4405-845E-5D422D8DD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38662-4FE4-4A65-AEB7-8A36467E4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F7D98-C10F-4E36-908A-AB89AB1AF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89860-0753-4659-AA35-A1E951A0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5636C-418C-4D8F-9795-68C9B9E80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CDE30-5966-4B31-BF1C-F3DD430AA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F434F-B901-494B-89D9-78A0EE2CC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2B483-EDA0-4F63-B78A-1390B5C19E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E303B-C0CD-4637-B3A9-05E8649EF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36DDB-281E-45F6-8D9F-A2E4995C7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37FCC-A052-4769-B1C3-89AF1EBC4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7DCCE-2FF2-46DA-AE0B-6ED6B2F6C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5E781-431A-4F43-968F-8082DE36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A57D9-3D2A-48A0-927D-15027488A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91EA7-7688-4CF7-A0DE-D25D7A34A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E98C6-AECE-4679-B892-6649B5263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1D301-1B53-4F97-8362-593F58F57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7213B-F57E-4DE8-BBEF-9D6C9C0CA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828F5-993A-4EED-91F4-6D39FBCC8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0A9DB-D39F-4320-A7F7-2110989C4F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7E86F-ACD4-4806-8FCE-0216E8FC2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2EA64BF-08DE-4ED3-B917-EB8DF3E24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CFE34B5-CA03-49EE-B734-CC50129F2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B8AAC7B-3915-4D90-94BD-5FC3541744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15416ED-D9AD-40C8-9B7C-8A5194FAE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9CB216C-7EF5-4125-A2FE-9C0250353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048360F-B159-4BD8-8001-710730C9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37A3F-8A76-43A1-AE89-93B58F98A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C40DFDE-2676-4D4F-B5F3-0B13F6C94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D8E2D1-1541-4DB0-B66A-ED04A0BD4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3876A77-7610-4CAB-957F-81E31F653A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75142B-0966-4BB5-BCDC-90CDE82D5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1637038-17E0-41B7-93CF-2700BB79D7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FFA2DA1A-B508-4E00-B449-A3B6213E24F0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2EA12AE-5AF2-453F-AE1E-689381C71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1789897-F95E-4734-B12B-3886768D1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B4E9560-F2AA-4F85-8992-D822C4F37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979FE90-461E-4AA4-B0C7-FB305190A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DCF55E-60FE-4BE5-A2C5-888C0B837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4610E-531F-4E42-811D-CAF48D66D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677D368-C599-424D-8DA6-296EF0970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44CB25B-6445-47BD-85FC-F8BBA5C29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6FC492E-A344-4E80-B73D-EBEE635FC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BCE974F-841D-4DAA-96E3-61499881C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4F08A60-05AD-4419-994C-2CA5C78FF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1AA36B-862B-42DD-AEB1-BEEED01DE6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6D388E-9BA7-43A8-854B-5B38F29DD5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A1FC9E-1983-4D0B-B9D8-26F9919370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C21A1-56BF-4474-BF5A-059DE88746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933C13-73DF-44F4-8E64-42446C7BB6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DF66B-6FF1-4690-BB11-E5DE408BB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82250-24E3-45B0-AD9E-57D0495CD5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E82E3B-3DF2-4425-9436-909D8E7E80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DA3DD-B40A-4859-9954-216715A1DB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pPr>
              <a:defRPr/>
            </a:pPr>
            <a:fld id="{0F8CCA3E-69B1-4F87-8EF5-E540D04DF1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FD968-CB92-4F1D-83B7-711FAA2F56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AB0E33-A85A-465A-9043-99893213F1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18428D-41B5-4A4C-956E-5301518BCC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42C38-0746-41B2-A579-8015F3F39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8A435-85A9-43CF-A5B3-6A406BC55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AFBEF-B034-42C2-B110-BFDD5C43D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5DB2B-FB9B-4857-81C4-E41382E9D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E1530F0-11F7-465D-99AB-2DCD3DC0D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FC4AFE-1551-47D1-99F3-E443FE66D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06D5DA-E04F-496F-8CAB-61D539BFE2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FDE6B744-722E-471B-8720-D0D47279B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2D10BC3-5923-43FA-AFFA-A254A5509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5129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6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E1530F0-11F7-465D-99AB-2DCD3DC0D1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5" autoUpdateAnimBg="0"/>
    </p:bld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com/url?sa=i&amp;rct=j&amp;q=game+plan&amp;source=images&amp;cd=&amp;cad=rja&amp;docid=pfMr6KKge9xWZM&amp;tbnid=g4WkuLbikPMALM:&amp;ved=0CAUQjRw&amp;url=http://realtrends.com/products/game-plan&amp;ei=BgAIUdzuGOi40gGF2oD4Ag&amp;bvm=bv.41524429,d.dmQ&amp;psig=AFQjCNHbJo6P-xKjeMkmEmERFzsto17BMQ&amp;ust=1359565190789482" TargetMode="Externa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touch+points&amp;source=images&amp;cd=&amp;cad=rja&amp;docid=Y0dwsLyEVjn4SM&amp;tbnid=_68OGZRt0A601M:&amp;ved=0CAUQjRw&amp;url=http://csbapp.uncw.edu/janickit/mis213/learning/module9/9-1.htm&amp;ei=CgEIUbO6Jo600QG80IGIBQ&amp;bvm=bv.41524429,d.dmQ&amp;psig=AFQjCNFC86pRAkxBbFLoCclCw-lrvEUQfw&amp;ust=1359565451235328" TargetMode="Externa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/url?sa=i&amp;rct=j&amp;q=sence+of+direction&amp;source=images&amp;cd=&amp;cad=rja&amp;docid=jTqHHFtToFHwJM&amp;tbnid=RgJaQWi4jN75JM:&amp;ved=0CAUQjRw&amp;url=http://www.positivehealth.com/article/chinese-oriental-medicine/choosing-your-own-direction&amp;ei=UgUIUeTHKKaO0QG1u4HoBg&amp;psig=AFQjCNEZ09nBSIzxyWXY_e4cIQquiKPtLw&amp;ust=1359566547269704" TargetMode="Externa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url?sa=i&amp;rct=j&amp;q=marketing+plan+document&amp;source=images&amp;cd=&amp;cad=rja&amp;docid=jNmw3LvnIEOmoM&amp;tbnid=aqGWzzTPd2u-yM:&amp;ved=0CAUQjRw&amp;url=http://www.losangeleswebdesign.com/blog/strategic_marketing_plan&amp;ei=2wQIUZiYL-PB0AGa7IHgCA&amp;psig=AFQjCNFhvi1ZL_S1UJgqVS0gSMTrKS8uQw&amp;ust=1359566428310075" TargetMode="Externa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/url?sa=i&amp;rct=j&amp;q=future&amp;source=images&amp;cd=&amp;cad=rja&amp;docid=-83YQpYer_QbZM&amp;tbnid=a5Mq6u-sTN7jCM:&amp;ved=0CAUQjRw&amp;url=http://www.doctordisruption.com/disruption/planning-for-an-uncertain-future/&amp;ei=GAMIUa2ZKcbh0wG2-ICQAg&amp;bvm=bv.41524429,d.dmQ&amp;psig=AFQjCNF7NoTTz3u-16qfMYvp66M1jqtsnw&amp;ust=1359565976956245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3.jpeg"/><Relationship Id="rId4" Type="http://schemas.openxmlformats.org/officeDocument/2006/relationships/hyperlink" Target="http://www.google.com/url?sa=i&amp;rct=j&amp;q=future+products&amp;source=images&amp;cd=&amp;cad=rja&amp;docid=xsvQcwvIMCIsUM&amp;tbnid=QGKZhNL_hXiPYM:&amp;ved=0CAUQjRw&amp;url=http://www.hackdigital.com/future-technology-gear-up/future-technology-products-2-2/&amp;ei=YAMIUaj-HfO10AHXzoHIAQ&amp;psig=AFQjCNFbDcuiAPiCILny13lhtgj8TLwzlA&amp;ust=1359566048917708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1981200"/>
            <a:ext cx="8382000" cy="230124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The Marketing Game Plan</a:t>
            </a:r>
            <a:br>
              <a:rPr lang="en-US" dirty="0" smtClean="0"/>
            </a:br>
            <a:r>
              <a:rPr lang="en-US" dirty="0" smtClean="0"/>
              <a:t>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657600"/>
            <a:ext cx="8382000" cy="2286000"/>
          </a:xfrm>
        </p:spPr>
        <p:txBody>
          <a:bodyPr/>
          <a:lstStyle/>
          <a:p>
            <a:pPr marL="1033463" indent="-1033463" eaLnBrk="1" hangingPunct="1">
              <a:defRPr/>
            </a:pPr>
            <a:endParaRPr lang="en-US" b="1" dirty="0" smtClean="0"/>
          </a:p>
          <a:p>
            <a:pPr marL="1033463" indent="-1033463" eaLnBrk="1" hangingPunct="1">
              <a:defRPr/>
            </a:pPr>
            <a:r>
              <a:rPr lang="en-US" sz="2800" b="1" dirty="0" smtClean="0"/>
              <a:t>6.1 The Game Plan </a:t>
            </a:r>
          </a:p>
          <a:p>
            <a:pPr marL="1033463" indent="-1033463" eaLnBrk="1" hangingPunct="1">
              <a:defRPr/>
            </a:pPr>
            <a:r>
              <a:rPr lang="en-US" sz="2800" b="1" dirty="0" smtClean="0"/>
              <a:t>6.2 Entertainment and Sports Strategies</a:t>
            </a:r>
          </a:p>
          <a:p>
            <a:pPr marL="1033463" indent="-1033463" eaLnBrk="1" hangingPunct="1">
              <a:defRPr/>
            </a:pPr>
            <a:r>
              <a:rPr lang="en-US" sz="2800" b="1" dirty="0" smtClean="0"/>
              <a:t>6.3 Mapping the Plan</a:t>
            </a: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endParaRPr lang="en-US" sz="2800" dirty="0" smtClean="0"/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533400" y="304800"/>
            <a:ext cx="2911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hlink"/>
                </a:solidFill>
                <a:latin typeface="Arial" charset="0"/>
              </a:rPr>
              <a:t>Chapter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533400"/>
            <a:ext cx="8382000" cy="3124200"/>
          </a:xfrm>
        </p:spPr>
        <p:txBody>
          <a:bodyPr/>
          <a:lstStyle/>
          <a:p>
            <a:pPr eaLnBrk="1" hangingPunct="1"/>
            <a:r>
              <a:rPr lang="en-US" dirty="0" smtClean="0"/>
              <a:t>Product/Service Management</a:t>
            </a:r>
          </a:p>
          <a:p>
            <a:pPr lvl="1" eaLnBrk="1" hangingPunct="1"/>
            <a:r>
              <a:rPr lang="en-US" dirty="0" smtClean="0"/>
              <a:t>knowing the product/service offerings of competitors can help a business </a:t>
            </a:r>
            <a:br>
              <a:rPr lang="en-US" dirty="0" smtClean="0"/>
            </a:br>
            <a:r>
              <a:rPr lang="en-US" dirty="0" smtClean="0"/>
              <a:t>determine </a:t>
            </a:r>
            <a:r>
              <a:rPr lang="en-US" u="sng" dirty="0" smtClean="0"/>
              <a:t>how to differentiate</a:t>
            </a:r>
            <a:r>
              <a:rPr lang="en-US" dirty="0" smtClean="0"/>
              <a:t> its products</a:t>
            </a:r>
          </a:p>
          <a:p>
            <a:pPr lvl="1" eaLnBrk="1" hangingPunct="1"/>
            <a:r>
              <a:rPr lang="en-US" dirty="0" smtClean="0"/>
              <a:t>Goal:  offer additional choices to consumer, </a:t>
            </a:r>
            <a:br>
              <a:rPr lang="en-US" dirty="0" smtClean="0"/>
            </a:br>
            <a:r>
              <a:rPr lang="en-US" dirty="0" smtClean="0"/>
              <a:t>		not just follow their competitions lead.</a:t>
            </a:r>
          </a:p>
        </p:txBody>
      </p:sp>
      <p:pic>
        <p:nvPicPr>
          <p:cNvPr id="1741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0469" t="39584" r="44531" b="36458"/>
          <a:stretch>
            <a:fillRect/>
          </a:stretch>
        </p:blipFill>
        <p:spPr>
          <a:xfrm>
            <a:off x="0" y="5314950"/>
            <a:ext cx="2057400" cy="1543050"/>
          </a:xfrm>
          <a:noFill/>
        </p:spPr>
      </p:pic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086600" y="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600200" y="3810000"/>
            <a:ext cx="7543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</a:rPr>
              <a:t>Promotional Efforts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</a:rPr>
              <a:t>promotional competitive analysis reveals: 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the product characteristics emphasized by competitors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target customers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dirty="0">
                <a:latin typeface="Arial" charset="0"/>
              </a:rPr>
              <a:t>promotional budgets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Finding the Information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 eaLnBrk="1" hangingPunct="1"/>
            <a:r>
              <a:rPr lang="en-US" sz="2800" dirty="0" smtClean="0"/>
              <a:t>Marketing information is critical to help anticipate future moves of the competition.</a:t>
            </a:r>
          </a:p>
          <a:p>
            <a:pPr marL="533400" indent="-533400" eaLnBrk="1" hangingPunct="1"/>
            <a:endParaRPr lang="en-US" sz="2800" dirty="0" smtClean="0"/>
          </a:p>
          <a:p>
            <a:pPr marL="533400" indent="-533400" eaLnBrk="1" hangingPunct="1">
              <a:buFontTx/>
              <a:buAutoNum type="arabicPeriod"/>
            </a:pPr>
            <a:r>
              <a:rPr lang="en-US" sz="2800" b="1" u="sng" dirty="0" smtClean="0"/>
              <a:t>internet </a:t>
            </a:r>
          </a:p>
          <a:p>
            <a:pPr marL="914400" lvl="1" indent="-457200" eaLnBrk="1" hangingPunct="1"/>
            <a:r>
              <a:rPr lang="en-US" sz="2400" dirty="0" smtClean="0"/>
              <a:t>efficient searching leads to effective results</a:t>
            </a:r>
          </a:p>
          <a:p>
            <a:pPr marL="1295400" lvl="2" indent="-381000" eaLnBrk="1" hangingPunct="1"/>
            <a:r>
              <a:rPr lang="en-US" sz="2000" dirty="0" smtClean="0"/>
              <a:t> company name</a:t>
            </a:r>
          </a:p>
          <a:p>
            <a:pPr marL="1295400" lvl="2" indent="-381000" eaLnBrk="1" hangingPunct="1"/>
            <a:r>
              <a:rPr lang="en-US" sz="2000" dirty="0" smtClean="0"/>
              <a:t> keywords</a:t>
            </a:r>
          </a:p>
          <a:p>
            <a:pPr marL="533400" indent="-533400" eaLnBrk="1" hangingPunct="1">
              <a:buFontTx/>
              <a:buAutoNum type="arabicPeriod" startAt="2"/>
            </a:pPr>
            <a:r>
              <a:rPr lang="en-US" sz="2800" b="1" u="sng" dirty="0" smtClean="0"/>
              <a:t>observations</a:t>
            </a:r>
            <a:r>
              <a:rPr lang="en-US" sz="2800" b="1" dirty="0" smtClean="0"/>
              <a:t> </a:t>
            </a:r>
          </a:p>
          <a:p>
            <a:pPr marL="914400" lvl="1" indent="-457200" eaLnBrk="1" hangingPunct="1"/>
            <a:r>
              <a:rPr lang="en-US" sz="2400" dirty="0" smtClean="0"/>
              <a:t>combining the insights of a variety of salespeople can provide valuable competitive information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533400"/>
            <a:ext cx="8077200" cy="5943600"/>
          </a:xfrm>
        </p:spPr>
        <p:txBody>
          <a:bodyPr/>
          <a:lstStyle/>
          <a:p>
            <a:pPr marL="609600" indent="-609600" eaLnBrk="1" hangingPunct="1">
              <a:buFontTx/>
              <a:buAutoNum type="arabicPeriod" startAt="3"/>
            </a:pPr>
            <a:r>
              <a:rPr lang="en-US" b="1" u="sng" dirty="0" smtClean="0"/>
              <a:t>trade shows</a:t>
            </a:r>
          </a:p>
          <a:p>
            <a:pPr marL="990600" lvl="1" indent="-533400" eaLnBrk="1" hangingPunct="1"/>
            <a:r>
              <a:rPr lang="en-US" dirty="0" smtClean="0"/>
              <a:t>major events where people in a related industry meet to</a:t>
            </a:r>
          </a:p>
          <a:p>
            <a:pPr marL="1371600" lvl="2" indent="-457200" eaLnBrk="1" hangingPunct="1"/>
            <a:r>
              <a:rPr lang="en-US" dirty="0" smtClean="0"/>
              <a:t>show their products</a:t>
            </a:r>
          </a:p>
          <a:p>
            <a:pPr marL="1371600" lvl="2" indent="-457200" eaLnBrk="1" hangingPunct="1"/>
            <a:r>
              <a:rPr lang="en-US" dirty="0" smtClean="0"/>
              <a:t>exchange ideas</a:t>
            </a:r>
          </a:p>
          <a:p>
            <a:pPr marL="1371600" lvl="2" indent="-457200" eaLnBrk="1" hangingPunct="1"/>
            <a:r>
              <a:rPr lang="en-US" dirty="0" smtClean="0"/>
              <a:t>learn about the latest trends</a:t>
            </a:r>
          </a:p>
          <a:p>
            <a:pPr marL="990600" lvl="1" indent="-533400" eaLnBrk="1" hangingPunct="1"/>
            <a:r>
              <a:rPr lang="en-US" dirty="0" smtClean="0"/>
              <a:t>valuable source of competitive information</a:t>
            </a:r>
          </a:p>
          <a:p>
            <a:pPr marL="990600" lvl="1" indent="-533400" eaLnBrk="1" hangingPunct="1"/>
            <a:endParaRPr lang="en-US" dirty="0" smtClean="0"/>
          </a:p>
          <a:p>
            <a:pPr marL="609600" indent="-609600" eaLnBrk="1" hangingPunct="1">
              <a:buFontTx/>
              <a:buAutoNum type="arabicPeriod" startAt="4"/>
            </a:pPr>
            <a:r>
              <a:rPr lang="en-US" b="1" u="sng" dirty="0" smtClean="0"/>
              <a:t>customers</a:t>
            </a:r>
          </a:p>
          <a:p>
            <a:pPr marL="990600" lvl="1" indent="-533400" eaLnBrk="1" hangingPunct="1"/>
            <a:r>
              <a:rPr lang="en-US" dirty="0" smtClean="0"/>
              <a:t>customer feedback is critical for fine tuning marketing plans</a:t>
            </a:r>
          </a:p>
          <a:p>
            <a:pPr marL="990600" lvl="1" indent="-533400" eaLnBrk="1" hangingPunct="1"/>
            <a:r>
              <a:rPr lang="en-US" dirty="0" smtClean="0"/>
              <a:t>can provide competitive information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Give three examples of marketing intelligence information that might be collected by a movie theater.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Mystery customer to assess competitor’s:</a:t>
            </a:r>
            <a:br>
              <a:rPr lang="en-US" dirty="0" smtClean="0"/>
            </a:br>
            <a:r>
              <a:rPr lang="en-US" dirty="0" smtClean="0"/>
              <a:t>food offerings, price points, seating type, cleanliness, environment, arcades, etc.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6.2</a:t>
            </a:r>
            <a:r>
              <a:rPr lang="en-US" sz="2000" b="1" dirty="0" smtClean="0">
                <a:solidFill>
                  <a:srgbClr val="00CC00"/>
                </a:solidFill>
              </a:rPr>
              <a:t/>
            </a:r>
            <a:br>
              <a:rPr lang="en-US" sz="2000" b="1" dirty="0" smtClean="0">
                <a:solidFill>
                  <a:srgbClr val="00CC00"/>
                </a:solidFill>
              </a:rPr>
            </a:br>
            <a:r>
              <a:rPr lang="en-US" sz="4000" b="1" dirty="0" smtClean="0">
                <a:solidFill>
                  <a:srgbClr val="FFFF00"/>
                </a:solidFill>
              </a:rPr>
              <a:t>Entertainment and Sports Strategies  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7724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the importance of learning from customers.</a:t>
            </a:r>
          </a:p>
          <a:p>
            <a:pPr eaLnBrk="1" hangingPunct="1"/>
            <a:r>
              <a:rPr lang="en-US" dirty="0" smtClean="0"/>
              <a:t>Discuss sports marketing strategies.</a:t>
            </a:r>
          </a:p>
          <a:p>
            <a:pPr eaLnBrk="1" hangingPunct="1"/>
            <a:r>
              <a:rPr lang="en-US" dirty="0" smtClean="0"/>
              <a:t>Discuss entertainment marketing strategies.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A8EAAE6-81AB-4D45-B284-41152470BD8F}" type="slidenum">
              <a:rPr lang="en-US"/>
              <a:pPr/>
              <a:t>15</a:t>
            </a:fld>
            <a:endParaRPr lang="en-US"/>
          </a:p>
        </p:txBody>
      </p:sp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Terms</a:t>
            </a:r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772400" cy="3962400"/>
          </a:xfrm>
        </p:spPr>
        <p:txBody>
          <a:bodyPr/>
          <a:lstStyle/>
          <a:p>
            <a:r>
              <a:rPr lang="en-US"/>
              <a:t> marketing plan</a:t>
            </a:r>
          </a:p>
          <a:p>
            <a:r>
              <a:rPr lang="en-US"/>
              <a:t> interpretation</a:t>
            </a:r>
          </a:p>
          <a:p>
            <a:r>
              <a:rPr lang="en-US"/>
              <a:t> applied research</a:t>
            </a:r>
          </a:p>
          <a:p>
            <a:r>
              <a:rPr lang="en-US"/>
              <a:t> touchpoints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DATA-DRIVEN DECISIONS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848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marketing plan</a:t>
            </a:r>
          </a:p>
          <a:p>
            <a:pPr lvl="1" eaLnBrk="1" hangingPunct="1"/>
            <a:r>
              <a:rPr lang="en-US" smtClean="0"/>
              <a:t>a document that describes the tactics and strategies that will be used to market the product or service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raw data </a:t>
            </a:r>
          </a:p>
          <a:p>
            <a:pPr lvl="1" eaLnBrk="1" hangingPunct="1"/>
            <a:r>
              <a:rPr lang="en-US" smtClean="0"/>
              <a:t>the facts and recorded measures </a:t>
            </a:r>
            <a:br>
              <a:rPr lang="en-US" smtClean="0"/>
            </a:br>
            <a:r>
              <a:rPr lang="en-US" smtClean="0"/>
              <a:t>that have been gathered </a:t>
            </a:r>
          </a:p>
          <a:p>
            <a:pPr lvl="1" eaLnBrk="1" hangingPunct="1"/>
            <a:endParaRPr lang="en-US" smtClean="0"/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Interpretation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eaLnBrk="1" hangingPunct="1"/>
            <a:r>
              <a:rPr lang="en-US" b="1" dirty="0" smtClean="0"/>
              <a:t>interpretation</a:t>
            </a:r>
          </a:p>
          <a:p>
            <a:pPr lvl="1" eaLnBrk="1" hangingPunct="1"/>
            <a:r>
              <a:rPr lang="en-US" dirty="0" smtClean="0"/>
              <a:t>explaining the information so that it has meaning </a:t>
            </a:r>
          </a:p>
          <a:p>
            <a:pPr lvl="1" eaLnBrk="1" hangingPunct="1"/>
            <a:r>
              <a:rPr lang="en-US" dirty="0" smtClean="0"/>
              <a:t>drawing conclusions that relate to the defined marketing research problem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Gathering an adequate amount of data and then transforming it into useable forms </a:t>
            </a:r>
            <a:br>
              <a:rPr lang="en-US" dirty="0" smtClean="0"/>
            </a:br>
            <a:r>
              <a:rPr lang="en-US" dirty="0" smtClean="0"/>
              <a:t>(such as summaries, charts, or graphs) </a:t>
            </a:r>
            <a:r>
              <a:rPr lang="en-US" u="sng" dirty="0" smtClean="0"/>
              <a:t>simplifies the decision-making process</a:t>
            </a:r>
            <a:r>
              <a:rPr lang="en-US" dirty="0" smtClean="0"/>
              <a:t>. </a:t>
            </a:r>
          </a:p>
        </p:txBody>
      </p:sp>
      <p:pic>
        <p:nvPicPr>
          <p:cNvPr id="24580" name="Picture 5" descr="C:\Users\jsundlin\AppData\Local\Microsoft\Windows\Temporary Internet Files\Content.IE5\L73X407V\MC9004420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252095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/>
              <a:t>applied research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conducted to solve specific problems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Marketing Concept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Focuses on customers, long-term profitability and coordination of all 6 core standards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Applying what is learned from marketing research to planning is a critical step to successful marketing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Peter Drucker, Management Guru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Defines </a:t>
            </a:r>
            <a:r>
              <a:rPr lang="en-US" b="1" i="1" smtClean="0"/>
              <a:t>Marketing</a:t>
            </a:r>
            <a:r>
              <a:rPr lang="en-US" smtClean="0"/>
              <a:t> as:  “The whole firm, taken from a customer’s point of view.”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Carefully learn from the customer (research)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Use what is learned to attract those customers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</a:pPr>
            <a:r>
              <a:rPr lang="en-US" smtClean="0"/>
              <a:t>Then engage them with product offerings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6.1</a:t>
            </a:r>
            <a:r>
              <a:rPr lang="en-US" sz="2000" b="1" dirty="0" smtClean="0">
                <a:solidFill>
                  <a:srgbClr val="00CC00"/>
                </a:solidFill>
              </a:rPr>
              <a:t/>
            </a:r>
            <a:br>
              <a:rPr lang="en-US" sz="2000" b="1" dirty="0" smtClean="0">
                <a:solidFill>
                  <a:srgbClr val="00CC00"/>
                </a:solidFill>
              </a:rPr>
            </a:br>
            <a:r>
              <a:rPr lang="en-US" sz="4400" b="1" dirty="0" smtClean="0">
                <a:solidFill>
                  <a:srgbClr val="FFFF00"/>
                </a:solidFill>
              </a:rPr>
              <a:t>The Game Plan </a:t>
            </a:r>
            <a:endParaRPr 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7772400" cy="361156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the difference between marketing tactics and strategies.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Discuss the importance of planning to stay ahead of the competition.</a:t>
            </a:r>
          </a:p>
        </p:txBody>
      </p:sp>
      <p:pic>
        <p:nvPicPr>
          <p:cNvPr id="41986" name="Picture 2" descr="http://www.realtrends.com/image/files/Game%20Plan%20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0"/>
            <a:ext cx="3333750" cy="280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Applied Research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86800" cy="5334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dirty="0" err="1" smtClean="0"/>
              <a:t>touchpoints</a:t>
            </a:r>
            <a:endParaRPr lang="en-US" sz="28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points at which business makes contact with customers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200" dirty="0" smtClean="0"/>
              <a:t>web site visits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e-mails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phone calls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advertisements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one-on-one </a:t>
            </a:r>
            <a:br>
              <a:rPr lang="en-US" sz="2200" dirty="0" smtClean="0"/>
            </a:br>
            <a:r>
              <a:rPr lang="en-US" sz="2200" dirty="0" smtClean="0"/>
              <a:t>sales pitches</a:t>
            </a:r>
          </a:p>
        </p:txBody>
      </p:sp>
      <p:pic>
        <p:nvPicPr>
          <p:cNvPr id="24578" name="Picture 2" descr="http://csbapp.uncw.edu/janickit/mis213/learning/module9/images/touc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1671" y="2667000"/>
            <a:ext cx="6312330" cy="4191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Explain what Peter </a:t>
            </a:r>
            <a:r>
              <a:rPr lang="en-US" dirty="0" err="1" smtClean="0"/>
              <a:t>Drucker’s</a:t>
            </a:r>
            <a:r>
              <a:rPr lang="en-US" dirty="0" smtClean="0"/>
              <a:t> definition of marketing means.  (Page 153)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Marketing focuses the purpose of the business on what the customer wants and needs.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SPORTS MARKETING STRATEGIES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Fans are necessary for the longevity of a team.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Attracting fans to watch the game (in person or on TV) and motivating them to buy related merchandise in order to generate profit.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Using research to form the right tactics to attract these fans is a challenge for teams.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Fans Rule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Competition for fans is fierce.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/>
            <a:r>
              <a:rPr lang="en-US" sz="2800" dirty="0" smtClean="0"/>
              <a:t>Adidas and Nike have different tactics and strategies to compete for soccer fans.</a:t>
            </a:r>
            <a:br>
              <a:rPr lang="en-US" sz="2800" dirty="0" smtClean="0"/>
            </a:br>
            <a:endParaRPr lang="en-US" sz="2800" dirty="0" smtClean="0"/>
          </a:p>
          <a:p>
            <a:pPr lvl="1" eaLnBrk="1" hangingPunct="1"/>
            <a:r>
              <a:rPr lang="en-US" sz="2400" dirty="0" smtClean="0"/>
              <a:t>Adidas  provides soccer balls for the World Cup and promotes customizable soccer cleats.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sz="2400" dirty="0" smtClean="0"/>
              <a:t>Nike is filling a niche for street-ready soccer merchandise and is sponsoring a number of major international soccer teams.</a:t>
            </a:r>
          </a:p>
        </p:txBody>
      </p:sp>
      <p:pic>
        <p:nvPicPr>
          <p:cNvPr id="1026" name="Picture 2" descr="C:\Users\jsundlin\AppData\Local\Microsoft\Windows\Temporary Internet Files\Content.IE5\GE1GA0F6\MC9004324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0400" y="304800"/>
            <a:ext cx="30480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8862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What drives professional sports teams’ marketing plans? Explain why.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The marketing plans focus on:</a:t>
            </a:r>
          </a:p>
          <a:p>
            <a:pPr lvl="2"/>
            <a:r>
              <a:rPr lang="en-US" dirty="0" smtClean="0"/>
              <a:t>attracting fans to watch games in person or on TV</a:t>
            </a:r>
          </a:p>
          <a:p>
            <a:pPr lvl="2"/>
            <a:r>
              <a:rPr lang="en-US" dirty="0" smtClean="0"/>
              <a:t>motivating them to buy related merchandise </a:t>
            </a:r>
          </a:p>
          <a:p>
            <a:pPr lvl="2"/>
            <a:r>
              <a:rPr lang="en-US" dirty="0" smtClean="0"/>
              <a:t>in order to generate profit. 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ENTERTAINMENT MARKETING STRATEGIES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/>
            <a:r>
              <a:rPr lang="en-US" dirty="0" smtClean="0"/>
              <a:t>The movie and music industries use many of the same strategies used in sports marketing to attract customers.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Determining the new tactic first </a:t>
            </a:r>
            <a:br>
              <a:rPr lang="en-US" dirty="0" smtClean="0"/>
            </a:br>
            <a:r>
              <a:rPr lang="en-US" dirty="0" smtClean="0"/>
              <a:t>and then figuring the strategies </a:t>
            </a:r>
            <a:br>
              <a:rPr lang="en-US" dirty="0" smtClean="0"/>
            </a:br>
            <a:r>
              <a:rPr lang="en-US" dirty="0" smtClean="0"/>
              <a:t>that will drive sales is the key.</a:t>
            </a:r>
          </a:p>
        </p:txBody>
      </p:sp>
      <p:pic>
        <p:nvPicPr>
          <p:cNvPr id="2053" name="Picture 5" descr="C:\Users\jsundlin\AppData\Local\Microsoft\Windows\Temporary Internet Files\Content.IE5\QHETRDYM\MC9001497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942742"/>
            <a:ext cx="2667000" cy="39152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4400" dirty="0" smtClean="0">
                <a:solidFill>
                  <a:schemeClr val="hlink"/>
                </a:solidFill>
              </a:rPr>
              <a:t>Capitalizing on </a:t>
            </a:r>
            <a:br>
              <a:rPr lang="en-US" sz="4400" dirty="0" smtClean="0">
                <a:solidFill>
                  <a:schemeClr val="hlink"/>
                </a:solidFill>
              </a:rPr>
            </a:br>
            <a:r>
              <a:rPr lang="en-US" sz="4400" dirty="0" smtClean="0">
                <a:solidFill>
                  <a:schemeClr val="hlink"/>
                </a:solidFill>
              </a:rPr>
              <a:t>Controversy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382000" cy="5181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Sony carefully developed </a:t>
            </a:r>
            <a:br>
              <a:rPr lang="en-US" dirty="0" smtClean="0"/>
            </a:br>
            <a:r>
              <a:rPr lang="en-US" dirty="0" smtClean="0"/>
              <a:t>a tactic and a strategy for </a:t>
            </a:r>
            <a:br>
              <a:rPr lang="en-US" dirty="0" smtClean="0"/>
            </a:br>
            <a:r>
              <a:rPr lang="en-US" dirty="0" smtClean="0"/>
              <a:t>promoting </a:t>
            </a:r>
            <a:r>
              <a:rPr lang="en-US" b="1" i="1" dirty="0" smtClean="0"/>
              <a:t>The </a:t>
            </a:r>
            <a:r>
              <a:rPr lang="en-US" b="1" i="1" dirty="0" err="1" smtClean="0"/>
              <a:t>DaVinci</a:t>
            </a:r>
            <a:r>
              <a:rPr lang="en-US" b="1" i="1" dirty="0" smtClean="0"/>
              <a:t> Code</a:t>
            </a:r>
            <a:r>
              <a:rPr lang="en-US" i="1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Addressed some of the religious </a:t>
            </a:r>
            <a:br>
              <a:rPr lang="en-US" dirty="0" smtClean="0"/>
            </a:br>
            <a:r>
              <a:rPr lang="en-US" dirty="0" smtClean="0"/>
              <a:t>outrage by providing a website </a:t>
            </a:r>
            <a:br>
              <a:rPr lang="en-US" dirty="0" smtClean="0"/>
            </a:br>
            <a:r>
              <a:rPr lang="en-US" dirty="0" smtClean="0"/>
              <a:t>for religious dialogue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Forego usual advanced screenings/interviews</a:t>
            </a:r>
          </a:p>
          <a:p>
            <a:pPr lvl="2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avoided overexposure prior to the movie’s release </a:t>
            </a:r>
          </a:p>
          <a:p>
            <a:pPr lvl="2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dirty="0" smtClean="0"/>
              <a:t>add mystery in the minds of consumer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images.pictureshunt.com/pics/t/the_da_vinci_code-11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1935" y="0"/>
            <a:ext cx="2862065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153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Concert Pricing Strategies</a:t>
            </a:r>
            <a:br>
              <a:rPr lang="en-US" dirty="0" smtClean="0">
                <a:solidFill>
                  <a:schemeClr val="hlink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839200" cy="4724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Indoor concerts - more economical to produce</a:t>
            </a:r>
          </a:p>
          <a:p>
            <a:pPr lvl="1"/>
            <a:r>
              <a:rPr lang="en-US" dirty="0" smtClean="0"/>
              <a:t>Less sound and other equipment = less cost</a:t>
            </a:r>
          </a:p>
          <a:p>
            <a:pPr lvl="1" eaLnBrk="1" hangingPunct="1"/>
            <a:r>
              <a:rPr lang="en-US" dirty="0" smtClean="0"/>
              <a:t>Large Sell-Outs make good profit but have high costs </a:t>
            </a:r>
          </a:p>
          <a:p>
            <a:pPr lvl="1" eaLnBrk="1" hangingPunct="1"/>
            <a:r>
              <a:rPr lang="en-US" dirty="0" smtClean="0"/>
              <a:t>Smaller indoor concert may be more profitable even with smaller crowd due to low costs.</a:t>
            </a:r>
          </a:p>
          <a:p>
            <a:pPr lvl="1" eaLnBrk="1" hangingPunct="1"/>
            <a:endParaRPr lang="en-US" dirty="0" smtClean="0"/>
          </a:p>
          <a:p>
            <a:r>
              <a:rPr lang="en-US" dirty="0" smtClean="0"/>
              <a:t>Ticket Prices INCREASED</a:t>
            </a:r>
          </a:p>
          <a:p>
            <a:pPr lvl="1"/>
            <a:r>
              <a:rPr lang="en-US" dirty="0" smtClean="0"/>
              <a:t>Between 1995-2006 – Prices jumped over 100%</a:t>
            </a:r>
          </a:p>
          <a:p>
            <a:pPr lvl="1"/>
            <a:r>
              <a:rPr lang="en-US" dirty="0" smtClean="0"/>
              <a:t>Less then $25 to Over $50 in ten year span.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17410" name="Picture 2" descr="C:\Users\jsundlin\AppData\Local\Microsoft\Windows\Temporary Internet Files\Content.IE5\QHETRDYM\MC9004417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153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Concert Pricing Strategies</a:t>
            </a:r>
            <a:br>
              <a:rPr lang="en-US" dirty="0" smtClean="0">
                <a:solidFill>
                  <a:schemeClr val="hlink"/>
                </a:solidFill>
              </a:rPr>
            </a:br>
            <a:endParaRPr lang="en-US" sz="3200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839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Concert  Venues &amp; Radio Stations Changed</a:t>
            </a:r>
          </a:p>
          <a:p>
            <a:pPr lvl="1"/>
            <a:r>
              <a:rPr lang="en-US" dirty="0" smtClean="0"/>
              <a:t>Large % now owned by national companies rather than local owners.</a:t>
            </a:r>
          </a:p>
          <a:p>
            <a:pPr lvl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Industry consolidation has lead to decreased competition = </a:t>
            </a:r>
            <a:r>
              <a:rPr lang="en-US" u="sng" dirty="0" smtClean="0"/>
              <a:t>they control the pricing</a:t>
            </a:r>
            <a:r>
              <a:rPr lang="en-US" dirty="0" smtClean="0"/>
              <a:t>. </a:t>
            </a:r>
          </a:p>
          <a:p>
            <a:pPr lvl="1" eaLnBrk="1" hangingPunct="1"/>
            <a:r>
              <a:rPr lang="en-US" dirty="0" smtClean="0"/>
              <a:t>Declining profits are prompting concert promoters to re-evaluate pricing strategies.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$9 convenience fee; $4 processing fee; $2 facility fee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4" name="Picture 2" descr="C:\Users\jsundlin\AppData\Local\Microsoft\Windows\Temporary Internet Files\Content.IE5\QHETRDYM\MC9004417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25908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6858000" cy="1020762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Music with Your Coffee?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153400" cy="2819400"/>
          </a:xfrm>
        </p:spPr>
        <p:txBody>
          <a:bodyPr/>
          <a:lstStyle/>
          <a:p>
            <a:pPr eaLnBrk="1" hangingPunct="1"/>
            <a:r>
              <a:rPr lang="en-US" smtClean="0"/>
              <a:t>Starbuck’s Entertainment </a:t>
            </a:r>
          </a:p>
          <a:p>
            <a:pPr lvl="1" eaLnBrk="1" hangingPunct="1"/>
            <a:r>
              <a:rPr lang="en-US" smtClean="0"/>
              <a:t>connects Starbuck’s brand with entertainment</a:t>
            </a:r>
          </a:p>
          <a:p>
            <a:pPr lvl="1" eaLnBrk="1" hangingPunct="1"/>
            <a:r>
              <a:rPr lang="en-US" smtClean="0"/>
              <a:t>By 2005, Starbucks sold 3.5 million CDs.</a:t>
            </a:r>
          </a:p>
          <a:p>
            <a:pPr eaLnBrk="1" hangingPunct="1"/>
            <a:r>
              <a:rPr lang="en-US" smtClean="0"/>
              <a:t>Starbucks’s beverages</a:t>
            </a:r>
          </a:p>
          <a:p>
            <a:pPr lvl="1" eaLnBrk="1" hangingPunct="1"/>
            <a:r>
              <a:rPr lang="en-US" smtClean="0"/>
              <a:t>In 2012, Test Markets for Wine &amp; Beer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239000" y="152400"/>
            <a:ext cx="17526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648200"/>
            <a:ext cx="75914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TACTICS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86000"/>
            <a:ext cx="8153400" cy="3581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Marketing Research showed:  Nike was falling behind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Corporation Goal: be #1 in their market.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Nike needs to differentiate itself </a:t>
            </a:r>
            <a:br>
              <a:rPr lang="en-US" dirty="0" smtClean="0"/>
            </a:br>
            <a:r>
              <a:rPr lang="en-US" dirty="0" smtClean="0"/>
              <a:t>from Adidas, the market leader.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9387" y="0"/>
            <a:ext cx="26146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153400" cy="3810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Why would a coffee shop add entertainment items to its menu?</a:t>
            </a:r>
          </a:p>
          <a:p>
            <a:pPr eaLnBrk="1" hangingPunct="1"/>
            <a:endParaRPr lang="en-US" dirty="0" smtClean="0"/>
          </a:p>
          <a:p>
            <a:pPr lvl="2"/>
            <a:r>
              <a:rPr lang="en-US" sz="2800" dirty="0" smtClean="0"/>
              <a:t>To increase revenues</a:t>
            </a:r>
            <a:br>
              <a:rPr lang="en-US" sz="2800" dirty="0" smtClean="0"/>
            </a:br>
            <a:endParaRPr lang="en-US" sz="2800" dirty="0" smtClean="0"/>
          </a:p>
          <a:p>
            <a:pPr lvl="2"/>
            <a:r>
              <a:rPr lang="en-US" sz="2800" dirty="0" smtClean="0"/>
              <a:t>A way of “selling a lifestyle”</a:t>
            </a:r>
            <a:br>
              <a:rPr lang="en-US" sz="2800" dirty="0" smtClean="0"/>
            </a:br>
            <a:r>
              <a:rPr lang="en-US" sz="2800" dirty="0" smtClean="0"/>
              <a:t>(Differentiating itself from their competition) 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3716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39933"/>
                </a:solidFill>
              </a:rPr>
              <a:t>Lesson 6.3</a:t>
            </a:r>
            <a:r>
              <a:rPr lang="en-US" sz="2000" dirty="0" smtClean="0">
                <a:solidFill>
                  <a:srgbClr val="00CC00"/>
                </a:solidFill>
              </a:rPr>
              <a:t/>
            </a:r>
            <a:br>
              <a:rPr lang="en-US" sz="2000" dirty="0" smtClean="0">
                <a:solidFill>
                  <a:srgbClr val="00CC00"/>
                </a:solidFill>
              </a:rPr>
            </a:br>
            <a:r>
              <a:rPr lang="en-US" sz="4400" b="1" dirty="0" smtClean="0">
                <a:solidFill>
                  <a:srgbClr val="FFFF00"/>
                </a:solidFill>
              </a:rPr>
              <a:t>Mapping the Plan  </a:t>
            </a:r>
            <a:endParaRPr lang="en-US" sz="4000" b="1" dirty="0" smtClean="0">
              <a:solidFill>
                <a:srgbClr val="FFFF00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7467600" cy="3611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how marketers determine direction and focus for a marketing plan.</a:t>
            </a:r>
          </a:p>
          <a:p>
            <a:pPr eaLnBrk="1" hangingPunct="1"/>
            <a:r>
              <a:rPr lang="en-US" dirty="0" smtClean="0"/>
              <a:t>List and describe the components of a marketing plan. </a:t>
            </a:r>
          </a:p>
        </p:txBody>
      </p:sp>
      <p:pic>
        <p:nvPicPr>
          <p:cNvPr id="1026" name="Picture 2" descr="C:\Users\jsundlin\AppData\Local\Microsoft\Windows\Temporary Internet Files\Content.IE5\7L3CP0YS\MP9004229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-1"/>
            <a:ext cx="2895600" cy="292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KNOW WHERE YOU ARE HEADED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Primary importance:  reiteration of the company’s Mission Statement.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b="1" dirty="0" smtClean="0"/>
              <a:t>mission statement</a:t>
            </a:r>
          </a:p>
          <a:p>
            <a:pPr lvl="1" eaLnBrk="1" hangingPunct="1"/>
            <a:r>
              <a:rPr lang="en-US" dirty="0" smtClean="0"/>
              <a:t>identifies the nature of the business and the reason it exists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All tactics and strategies in your plan should be built around the mission statement.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 Sense of Direction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8229600" cy="4876800"/>
          </a:xfrm>
        </p:spPr>
        <p:txBody>
          <a:bodyPr/>
          <a:lstStyle/>
          <a:p>
            <a:pPr eaLnBrk="1" hangingPunct="1"/>
            <a:r>
              <a:rPr lang="en-US" b="1" dirty="0" smtClean="0"/>
              <a:t>mass market</a:t>
            </a:r>
          </a:p>
          <a:p>
            <a:pPr lvl="1" eaLnBrk="1" hangingPunct="1"/>
            <a:r>
              <a:rPr lang="en-US" dirty="0" smtClean="0"/>
              <a:t>a broad group of customers</a:t>
            </a:r>
          </a:p>
          <a:p>
            <a:pPr lvl="1" eaLnBrk="1" hangingPunct="1"/>
            <a:endParaRPr lang="en-US" sz="2000" dirty="0" smtClean="0"/>
          </a:p>
          <a:p>
            <a:pPr eaLnBrk="1" hangingPunct="1"/>
            <a:r>
              <a:rPr lang="en-US" b="1" dirty="0" smtClean="0"/>
              <a:t>product portfolio</a:t>
            </a:r>
          </a:p>
          <a:p>
            <a:pPr lvl="1" eaLnBrk="1" hangingPunct="1"/>
            <a:r>
              <a:rPr lang="en-US" dirty="0" smtClean="0"/>
              <a:t>all the products a company has available at any one time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b="1" dirty="0" smtClean="0"/>
              <a:t>test marketing</a:t>
            </a:r>
          </a:p>
          <a:p>
            <a:pPr lvl="1" eaLnBrk="1" hangingPunct="1"/>
            <a:r>
              <a:rPr lang="en-US" dirty="0" smtClean="0"/>
              <a:t>where the sales potential for a new product is tried in a small market prior to its final release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1266" name="Picture 2" descr="http://www.positivehealth.com/img/phfiles/Issue_192/Issue_192_Articles/vickmckenna19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1000"/>
            <a:ext cx="2725853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153400" cy="32766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Explain the importance of a company’s mission statement to the marketing plan.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The mission statement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provides focus</a:t>
            </a:r>
            <a:r>
              <a:rPr lang="en-US" dirty="0" smtClean="0"/>
              <a:t> for the company’s marketers and planners as they develop tactics for new products and services. </a:t>
            </a:r>
          </a:p>
        </p:txBody>
      </p:sp>
      <p:pic>
        <p:nvPicPr>
          <p:cNvPr id="41987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PLAN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/>
            <a:r>
              <a:rPr lang="en-US" dirty="0" smtClean="0"/>
              <a:t>The marketing plan is a </a:t>
            </a:r>
            <a:r>
              <a:rPr lang="en-US" u="sng" dirty="0" smtClean="0"/>
              <a:t>detailed document </a:t>
            </a:r>
            <a:r>
              <a:rPr lang="en-US" dirty="0" smtClean="0"/>
              <a:t>that further provides a detailed description of how the tactics and strategies will be implemented.</a:t>
            </a:r>
          </a:p>
        </p:txBody>
      </p:sp>
      <p:pic>
        <p:nvPicPr>
          <p:cNvPr id="9220" name="Picture 4" descr="http://www.losangeleswebdesign.com/sites/losangeleswebdesign.com/files/proc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81400"/>
            <a:ext cx="6324600" cy="3076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marketing plan can generally be broken into 3 major categories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The ANALYSIS</a:t>
            </a:r>
            <a:br>
              <a:rPr lang="en-US" dirty="0" smtClean="0"/>
            </a:br>
            <a:endParaRPr lang="en-US" dirty="0" smtClean="0"/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The STRATEGY</a:t>
            </a:r>
          </a:p>
          <a:p>
            <a:pPr marL="962406" lvl="1" indent="-514350">
              <a:buFont typeface="+mj-lt"/>
              <a:buAutoNum type="arabicPeriod"/>
            </a:pPr>
            <a:endParaRPr lang="en-US" dirty="0" smtClean="0"/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The IMPLEMENTATION</a:t>
            </a:r>
          </a:p>
          <a:p>
            <a:pPr marL="962406" lvl="1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Components of a Marketing Plan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 marketing plan should be guided by the current and future needs of customers.</a:t>
            </a:r>
          </a:p>
          <a:p>
            <a:pPr eaLnBrk="1" hangingPunct="1">
              <a:lnSpc>
                <a:spcPct val="90000"/>
              </a:lnSpc>
            </a:pP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Analysis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Mission Statement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The marketing plan must be in agreement with the mission statement.</a:t>
            </a:r>
          </a:p>
          <a:p>
            <a:pPr lvl="2" eaLnBrk="1" hangingPunct="1">
              <a:lnSpc>
                <a:spcPct val="90000"/>
              </a:lnSpc>
            </a:pPr>
            <a:endParaRPr lang="en-US" sz="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Marketing Information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Information is gathered, analyzed, interpreted and used to make business decisions.</a:t>
            </a:r>
          </a:p>
          <a:p>
            <a:pPr lvl="2" eaLnBrk="1" hangingPunct="1">
              <a:lnSpc>
                <a:spcPct val="90000"/>
              </a:lnSpc>
            </a:pPr>
            <a:endParaRPr lang="en-US" sz="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Tactic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describes product or service differentiation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/>
              <a:t>should pinpoint a gap that is not be filled by another product or service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762000"/>
            <a:ext cx="8077200" cy="55626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Strategy (1 of 2)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Product/Service</a:t>
            </a:r>
          </a:p>
          <a:p>
            <a:pPr lvl="2" eaLnBrk="1" hangingPunct="1"/>
            <a:r>
              <a:rPr lang="en-US" dirty="0" smtClean="0"/>
              <a:t>the identified need is the basis for the development of the product or service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The Distribution System </a:t>
            </a:r>
          </a:p>
          <a:p>
            <a:pPr lvl="2" eaLnBrk="1" hangingPunct="1"/>
            <a:r>
              <a:rPr lang="en-US" dirty="0" smtClean="0"/>
              <a:t>describes how the product or service will be made available to customers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Pricing </a:t>
            </a:r>
          </a:p>
          <a:p>
            <a:pPr lvl="2" eaLnBrk="1" hangingPunct="1"/>
            <a:r>
              <a:rPr lang="en-US" dirty="0" smtClean="0"/>
              <a:t>The price must be set where revenues will be maximized to cover all costs and provide a profit.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3400" y="9144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609600"/>
            <a:ext cx="8153400" cy="6248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u="sng" dirty="0" smtClean="0"/>
              <a:t>Strategy (2 of 2)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Promotional Strategies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how the product will be positioned in the minds of customers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advertising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publicity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sales promotion</a:t>
            </a:r>
          </a:p>
          <a:p>
            <a:pPr lvl="3" eaLnBrk="1" hangingPunct="1">
              <a:lnSpc>
                <a:spcPct val="90000"/>
              </a:lnSpc>
            </a:pPr>
            <a:r>
              <a:rPr lang="en-US" dirty="0" smtClean="0"/>
              <a:t>personal selling</a:t>
            </a:r>
          </a:p>
          <a:p>
            <a:pPr lvl="3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Financing 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disclosure of all expected costs and revenues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might indicate need for additional funding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Risk Management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outlines possible risks and strategies for minimizing the risks</a:t>
            </a:r>
          </a:p>
          <a:p>
            <a:pPr lvl="3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533400" y="9906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80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tactic</a:t>
            </a:r>
          </a:p>
          <a:p>
            <a:pPr lvl="1" eaLnBrk="1" hangingPunct="1"/>
            <a:r>
              <a:rPr lang="en-US" dirty="0" smtClean="0"/>
              <a:t>the way a product or service is differentiated in the minds of customers from other competing products or services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“Competitive Mental Angle” </a:t>
            </a:r>
          </a:p>
          <a:p>
            <a:pPr lvl="2"/>
            <a:r>
              <a:rPr lang="en-US" dirty="0" smtClean="0"/>
              <a:t>Competitive – stand out from the rest</a:t>
            </a:r>
          </a:p>
          <a:p>
            <a:pPr lvl="2"/>
            <a:r>
              <a:rPr lang="en-US" dirty="0" smtClean="0"/>
              <a:t>Mental  - in the minds of consumers</a:t>
            </a:r>
          </a:p>
          <a:p>
            <a:pPr lvl="2"/>
            <a:endParaRPr lang="en-US" sz="1000" dirty="0" smtClean="0"/>
          </a:p>
          <a:p>
            <a:pPr lvl="1" eaLnBrk="1" hangingPunct="1"/>
            <a:endParaRPr lang="en-US" sz="1200" dirty="0" smtClean="0"/>
          </a:p>
          <a:p>
            <a:pPr lvl="1"/>
            <a:r>
              <a:rPr lang="en-US" dirty="0" err="1" smtClean="0"/>
              <a:t>NuBoard</a:t>
            </a:r>
            <a:r>
              <a:rPr lang="en-US" dirty="0" smtClean="0"/>
              <a:t> – Devised a tactic to build brands and engage customers by using bags as mini-billboards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458200" cy="6400800"/>
          </a:xfrm>
        </p:spPr>
        <p:txBody>
          <a:bodyPr>
            <a:normAutofit/>
          </a:bodyPr>
          <a:lstStyle/>
          <a:p>
            <a:r>
              <a:rPr lang="en-US" sz="3200" b="1" u="sng" dirty="0" smtClean="0">
                <a:latin typeface="Arial" charset="0"/>
              </a:rPr>
              <a:t>Implementation</a:t>
            </a:r>
            <a:endParaRPr lang="en-US" dirty="0" smtClean="0"/>
          </a:p>
          <a:p>
            <a:pPr lvl="1" eaLnBrk="1" hangingPunct="1"/>
            <a:endParaRPr lang="en-US" sz="900" dirty="0" smtClean="0"/>
          </a:p>
          <a:p>
            <a:pPr lvl="1" eaLnBrk="1" hangingPunct="1"/>
            <a:r>
              <a:rPr lang="en-US" dirty="0" smtClean="0"/>
              <a:t>Timeline </a:t>
            </a:r>
          </a:p>
          <a:p>
            <a:pPr lvl="3"/>
            <a:r>
              <a:rPr lang="en-US" dirty="0" smtClean="0"/>
              <a:t>start with completion date and plan backwards</a:t>
            </a:r>
          </a:p>
          <a:p>
            <a:pPr lvl="3"/>
            <a:r>
              <a:rPr lang="en-US" dirty="0" smtClean="0"/>
              <a:t>specify event sequencing</a:t>
            </a:r>
          </a:p>
          <a:p>
            <a:pPr lvl="3"/>
            <a:endParaRPr lang="en-US" sz="600" dirty="0" smtClean="0"/>
          </a:p>
          <a:p>
            <a:pPr lvl="1" eaLnBrk="1" hangingPunct="1"/>
            <a:r>
              <a:rPr lang="en-US" dirty="0" smtClean="0"/>
              <a:t>Assignments of Responsibility</a:t>
            </a:r>
          </a:p>
          <a:p>
            <a:pPr lvl="3"/>
            <a:r>
              <a:rPr lang="en-US" dirty="0" smtClean="0"/>
              <a:t>specify who is responsible for each component of the plan</a:t>
            </a:r>
          </a:p>
          <a:p>
            <a:pPr lvl="3"/>
            <a:endParaRPr lang="en-US" sz="600" dirty="0" smtClean="0"/>
          </a:p>
          <a:p>
            <a:pPr lvl="1" eaLnBrk="1" hangingPunct="1"/>
            <a:r>
              <a:rPr lang="en-US" dirty="0" smtClean="0"/>
              <a:t>Internal Communication System</a:t>
            </a:r>
          </a:p>
          <a:p>
            <a:pPr lvl="3"/>
            <a:r>
              <a:rPr lang="en-US" dirty="0" smtClean="0"/>
              <a:t>define how all key organizational members will be kept informed of the plan (provide a feedback mechanism)</a:t>
            </a:r>
          </a:p>
          <a:p>
            <a:pPr lvl="3"/>
            <a:endParaRPr lang="en-US" sz="600" dirty="0" smtClean="0"/>
          </a:p>
          <a:p>
            <a:pPr lvl="1"/>
            <a:r>
              <a:rPr lang="en-US" dirty="0" smtClean="0"/>
              <a:t>Selling</a:t>
            </a:r>
          </a:p>
          <a:p>
            <a:pPr lvl="3"/>
            <a:r>
              <a:rPr lang="en-US" dirty="0" smtClean="0"/>
              <a:t> defines how direct sales will be handled</a:t>
            </a:r>
          </a:p>
          <a:p>
            <a:pPr lvl="3"/>
            <a:endParaRPr lang="en-US" sz="600" dirty="0" smtClean="0"/>
          </a:p>
          <a:p>
            <a:pPr lvl="1"/>
            <a:r>
              <a:rPr lang="en-US" dirty="0" smtClean="0"/>
              <a:t>Review and Evaluation</a:t>
            </a:r>
          </a:p>
          <a:p>
            <a:pPr lvl="3"/>
            <a:r>
              <a:rPr lang="en-US" dirty="0" smtClean="0"/>
              <a:t> define mileposts for progress checks of the plan</a:t>
            </a:r>
          </a:p>
          <a:p>
            <a:pPr lvl="1"/>
            <a:endParaRPr lang="en-US" dirty="0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162800" y="228600"/>
            <a:ext cx="1752600" cy="13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Look to the Future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05800" cy="46783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Organizations should have future products planned while current products are still experiencing strong sales.</a:t>
            </a:r>
            <a:br>
              <a:rPr lang="en-US" sz="2800" dirty="0" smtClean="0"/>
            </a:br>
            <a:endParaRPr lang="en-US" sz="1600" dirty="0" smtClean="0"/>
          </a:p>
          <a:p>
            <a:pPr eaLnBrk="1" hangingPunct="1"/>
            <a:r>
              <a:rPr lang="en-US" sz="2800" dirty="0" smtClean="0"/>
              <a:t>Marketing plans require periodic revisions.</a:t>
            </a:r>
          </a:p>
        </p:txBody>
      </p:sp>
      <p:pic>
        <p:nvPicPr>
          <p:cNvPr id="3076" name="Picture 4" descr="http://www.doctordisruption.com/wp-content/uploads/2012/05/Future_Sign_Exit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657600"/>
            <a:ext cx="5476875" cy="3019425"/>
          </a:xfrm>
          <a:prstGeom prst="rect">
            <a:avLst/>
          </a:prstGeom>
          <a:noFill/>
        </p:spPr>
      </p:pic>
      <p:pic>
        <p:nvPicPr>
          <p:cNvPr id="3078" name="Picture 6" descr="http://t1.gstatic.com/images?q=tbn:ANd9GcQO3oifFYmbc-3NCgRz2El-ddWwVF7gWzF58fEKp9j6SPbcVI15w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733800"/>
            <a:ext cx="2590800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Why must the marketing plan include intervals for review and evaluation?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dirty="0" smtClean="0"/>
              <a:t>Review and evaluation are necessary to </a:t>
            </a:r>
            <a:br>
              <a:rPr lang="en-US" dirty="0" smtClean="0"/>
            </a:br>
            <a:r>
              <a:rPr lang="en-US" dirty="0" smtClean="0"/>
              <a:t>ensure the plan is on track and to make adjustments if/where necessary. </a:t>
            </a:r>
          </a:p>
        </p:txBody>
      </p:sp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dirty="0" smtClean="0"/>
              <a:t>Tactics Require:</a:t>
            </a:r>
          </a:p>
          <a:p>
            <a:pPr lvl="1"/>
            <a:r>
              <a:rPr lang="en-US" sz="2600" dirty="0" smtClean="0"/>
              <a:t>Extensive knowledge &amp; involvement with Customers</a:t>
            </a:r>
            <a:br>
              <a:rPr lang="en-US" sz="2600" dirty="0" smtClean="0"/>
            </a:br>
            <a:endParaRPr lang="en-US" sz="2600" dirty="0" smtClean="0"/>
          </a:p>
          <a:p>
            <a:pPr lvl="1"/>
            <a:endParaRPr lang="en-US" sz="2600" dirty="0" smtClean="0"/>
          </a:p>
          <a:p>
            <a:r>
              <a:rPr lang="en-US" sz="3000" dirty="0" smtClean="0"/>
              <a:t>Tactics must be developed by people who have their minds open to the idea of exploring what customers think. </a:t>
            </a:r>
          </a:p>
          <a:p>
            <a:pPr lvl="1"/>
            <a:r>
              <a:rPr lang="en-US" sz="2600" dirty="0" smtClean="0"/>
              <a:t>most effective tactics developed by salespeople</a:t>
            </a:r>
          </a:p>
          <a:p>
            <a:pPr lvl="1" eaLnBrk="1" hangingPunct="1"/>
            <a:r>
              <a:rPr lang="en-US" sz="2600" dirty="0" smtClean="0"/>
              <a:t>tactics can work their way from salespeople </a:t>
            </a:r>
            <a:br>
              <a:rPr lang="en-US" sz="2600" dirty="0" smtClean="0"/>
            </a:br>
            <a:r>
              <a:rPr lang="en-US" sz="2600" dirty="0" smtClean="0"/>
              <a:t>to upper management</a:t>
            </a:r>
          </a:p>
          <a:p>
            <a:pPr lvl="1" eaLnBrk="1" hangingPunct="1"/>
            <a:endParaRPr lang="en-US" sz="1200" dirty="0" smtClean="0"/>
          </a:p>
        </p:txBody>
      </p:sp>
      <p:pic>
        <p:nvPicPr>
          <p:cNvPr id="3074" name="Picture 2" descr="C:\Users\jsundlin\AppData\Local\Microsoft\Windows\Temporary Internet Files\Content.IE5\GE1GA0F6\MC9000568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4255077"/>
            <a:ext cx="1143000" cy="260292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Tactics First, Then Strategies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strategies</a:t>
            </a:r>
          </a:p>
          <a:p>
            <a:pPr lvl="1" eaLnBrk="1" hangingPunct="1"/>
            <a:r>
              <a:rPr lang="en-US" dirty="0" smtClean="0"/>
              <a:t>the process by which tactics are implemented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err="1" smtClean="0"/>
              <a:t>NuBoard</a:t>
            </a:r>
            <a:r>
              <a:rPr lang="en-US" dirty="0" smtClean="0"/>
              <a:t> – strategy of selling ad space on the mobile mini-billboard and adhered them to seats to advertise for their clients.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Ritz Carlton</a:t>
            </a:r>
          </a:p>
          <a:p>
            <a:pPr lvl="2"/>
            <a:r>
              <a:rPr lang="en-US" dirty="0" smtClean="0"/>
              <a:t>Tactic – appeal to only the wealthiest customers</a:t>
            </a:r>
          </a:p>
          <a:p>
            <a:pPr lvl="2"/>
            <a:r>
              <a:rPr lang="en-US" dirty="0" smtClean="0"/>
              <a:t>Strategy - partner with another brand name “</a:t>
            </a:r>
            <a:r>
              <a:rPr lang="en-US" dirty="0" err="1" smtClean="0"/>
              <a:t>Bulgari</a:t>
            </a:r>
            <a:r>
              <a:rPr lang="en-US" dirty="0" smtClean="0"/>
              <a:t>” (Fine Jewelry) for the new </a:t>
            </a:r>
            <a:r>
              <a:rPr lang="en-US" dirty="0" err="1" smtClean="0"/>
              <a:t>ulta</a:t>
            </a:r>
            <a:r>
              <a:rPr lang="en-US" dirty="0" smtClean="0"/>
              <a:t>-premium properties.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229600" cy="4191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What is the difference between a tactic </a:t>
            </a:r>
            <a:br>
              <a:rPr lang="en-US" dirty="0" smtClean="0"/>
            </a:br>
            <a:r>
              <a:rPr lang="en-US" dirty="0" smtClean="0"/>
              <a:t>and a strategy?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Tactic – the way  a product is differentiated</a:t>
            </a:r>
          </a:p>
          <a:p>
            <a:pPr lvl="1"/>
            <a:r>
              <a:rPr lang="en-US" dirty="0" smtClean="0"/>
              <a:t>Strategy – process by which tactic is implemented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Tactic: competitive mental angle</a:t>
            </a:r>
          </a:p>
          <a:p>
            <a:pPr lvl="1" eaLnBrk="1" hangingPunct="1"/>
            <a:r>
              <a:rPr lang="en-US" dirty="0" smtClean="0"/>
              <a:t>Strategies: implementing tactics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sz="4000" smtClean="0"/>
              <a:t>BEATING THE COMPETITION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8153400" cy="5029200"/>
          </a:xfrm>
        </p:spPr>
        <p:txBody>
          <a:bodyPr/>
          <a:lstStyle/>
          <a:p>
            <a:pPr eaLnBrk="1" hangingPunct="1"/>
            <a:r>
              <a:rPr lang="en-US" smtClean="0"/>
              <a:t>“Winning the game” in business means gaining market share over competitors and making a profit.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analysis, tactics, strategies devised &amp; used </a:t>
            </a:r>
          </a:p>
          <a:p>
            <a:pPr lvl="1" eaLnBrk="1" hangingPunct="1"/>
            <a:r>
              <a:rPr lang="en-US" smtClean="0"/>
              <a:t>requires depth of competitive knowledge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075238"/>
            <a:ext cx="205740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85800" y="4114800"/>
            <a:ext cx="7924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3600">
                <a:solidFill>
                  <a:schemeClr val="hlink"/>
                </a:solidFill>
                <a:latin typeface="Arial" charset="0"/>
              </a:rPr>
              <a:t>What Information is Needed?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590800" y="5029200"/>
            <a:ext cx="6248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800" b="1" u="sng">
                <a:latin typeface="Arial" charset="0"/>
              </a:rPr>
              <a:t>marketing intelligence:</a:t>
            </a:r>
          </a:p>
          <a:p>
            <a:pPr lvl="1">
              <a:buFont typeface="Arial" charset="0"/>
              <a:buChar char="−"/>
            </a:pPr>
            <a:r>
              <a:rPr lang="en-US" sz="2800">
                <a:latin typeface="Arial" charset="0"/>
              </a:rPr>
              <a:t> info gathered about competitors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Intelligence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Pricing </a:t>
            </a:r>
          </a:p>
          <a:p>
            <a:pPr lvl="1" eaLnBrk="1" hangingPunct="1"/>
            <a:r>
              <a:rPr lang="en-US" dirty="0" smtClean="0"/>
              <a:t>very important to customers</a:t>
            </a:r>
          </a:p>
          <a:p>
            <a:pPr lvl="1" eaLnBrk="1" hangingPunct="1"/>
            <a:r>
              <a:rPr lang="en-US" dirty="0" smtClean="0"/>
              <a:t>the prices of competitors can </a:t>
            </a:r>
            <a:r>
              <a:rPr lang="en-US" b="1" i="1" dirty="0" smtClean="0"/>
              <a:t>influence</a:t>
            </a:r>
            <a:r>
              <a:rPr lang="en-US" dirty="0" smtClean="0"/>
              <a:t> buying decisions</a:t>
            </a:r>
          </a:p>
        </p:txBody>
      </p:sp>
      <p:pic>
        <p:nvPicPr>
          <p:cNvPr id="16390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6250" t="40625" r="69531" b="35417"/>
          <a:stretch>
            <a:fillRect/>
          </a:stretch>
        </p:blipFill>
        <p:spPr>
          <a:xfrm>
            <a:off x="0" y="5200650"/>
            <a:ext cx="2209800" cy="1657350"/>
          </a:xfrm>
          <a:noFill/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 cstate="print"/>
          <a:srcRect l="36719" t="44792" r="37500" b="31250"/>
          <a:stretch>
            <a:fillRect/>
          </a:stretch>
        </p:blipFill>
        <p:spPr bwMode="auto">
          <a:xfrm>
            <a:off x="6781800" y="0"/>
            <a:ext cx="23622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981200" y="4267200"/>
            <a:ext cx="6934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>
                <a:latin typeface="Arial" charset="0"/>
              </a:rPr>
              <a:t>Distribution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latin typeface="Arial" charset="0"/>
              </a:rPr>
              <a:t>marketers need to make the product purchase convenient for customers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latin typeface="Arial" charset="0"/>
              </a:rPr>
              <a:t>place utility improved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4588</TotalTime>
  <Words>1238</Words>
  <Application>Microsoft Office PowerPoint</Application>
  <PresentationFormat>On-screen Show (4:3)</PresentationFormat>
  <Paragraphs>279</Paragraphs>
  <Slides>42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4_Custom Design</vt:lpstr>
      <vt:lpstr>3_Custom Design</vt:lpstr>
      <vt:lpstr>2_Custom Design</vt:lpstr>
      <vt:lpstr>1_Custom Design</vt:lpstr>
      <vt:lpstr>Custom Design</vt:lpstr>
      <vt:lpstr>Technic</vt:lpstr>
      <vt:lpstr>The Marketing Game Plan       </vt:lpstr>
      <vt:lpstr>Lesson 6.1 The Game Plan </vt:lpstr>
      <vt:lpstr>MARKETING TACTICS</vt:lpstr>
      <vt:lpstr>Tactics First, Then Strategies</vt:lpstr>
      <vt:lpstr>Tactics First, Then Strategies</vt:lpstr>
      <vt:lpstr>Tactics First, Then Strategies</vt:lpstr>
      <vt:lpstr>Slide 7</vt:lpstr>
      <vt:lpstr>BEATING THE COMPETITION</vt:lpstr>
      <vt:lpstr>Marketing Intelligence</vt:lpstr>
      <vt:lpstr>Slide 10</vt:lpstr>
      <vt:lpstr>Finding the Information</vt:lpstr>
      <vt:lpstr>Slide 12</vt:lpstr>
      <vt:lpstr>Slide 13</vt:lpstr>
      <vt:lpstr>Lesson 6.2 Entertainment and Sports Strategies   </vt:lpstr>
      <vt:lpstr>Terms</vt:lpstr>
      <vt:lpstr>DATA-DRIVEN DECISIONS</vt:lpstr>
      <vt:lpstr>Interpretation</vt:lpstr>
      <vt:lpstr>Applied Research</vt:lpstr>
      <vt:lpstr>Applied Research</vt:lpstr>
      <vt:lpstr>Applied Research</vt:lpstr>
      <vt:lpstr>Slide 21</vt:lpstr>
      <vt:lpstr>SPORTS MARKETING STRATEGIES</vt:lpstr>
      <vt:lpstr>Fans Rule</vt:lpstr>
      <vt:lpstr>Slide 24</vt:lpstr>
      <vt:lpstr>ENTERTAINMENT MARKETING STRATEGIES</vt:lpstr>
      <vt:lpstr>Capitalizing on  Controversy</vt:lpstr>
      <vt:lpstr>Concert Pricing Strategies </vt:lpstr>
      <vt:lpstr>Concert Pricing Strategies </vt:lpstr>
      <vt:lpstr>Music with Your Coffee?</vt:lpstr>
      <vt:lpstr>Slide 30</vt:lpstr>
      <vt:lpstr>Lesson 6.3 Mapping the Plan  </vt:lpstr>
      <vt:lpstr>KNOW WHERE YOU ARE HEADED</vt:lpstr>
      <vt:lpstr>A Sense of Direction</vt:lpstr>
      <vt:lpstr>Slide 34</vt:lpstr>
      <vt:lpstr>THE PLAN</vt:lpstr>
      <vt:lpstr>The MARKETING PLAN</vt:lpstr>
      <vt:lpstr>Components of a Marketing Plan</vt:lpstr>
      <vt:lpstr>Slide 38</vt:lpstr>
      <vt:lpstr>Slide 39</vt:lpstr>
      <vt:lpstr>Slide 40</vt:lpstr>
      <vt:lpstr>Look to the Future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6</dc:title>
  <dc:creator>Sundling, Jessica</dc:creator>
  <cp:lastModifiedBy>Gayatri</cp:lastModifiedBy>
  <cp:revision>732</cp:revision>
  <dcterms:created xsi:type="dcterms:W3CDTF">2005-03-02T01:31:49Z</dcterms:created>
  <dcterms:modified xsi:type="dcterms:W3CDTF">2014-03-10T20:50:39Z</dcterms:modified>
</cp:coreProperties>
</file>